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faa425dd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faa425dd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faa425dd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faa425dd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fc1225e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fc1225e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fb8b378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fb8b378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fb8b378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fb8b378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fb8b3788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fb8b3788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0d02cb7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0d02cb7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0d02cb7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0d02cb7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0e38e32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0e38e32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0e38e32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0e38e32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e11fd10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e11fd10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60e38e32d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0e38e32d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5e11fd100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5e11fd100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f4914c3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f4914c3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f4914c34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f4914c3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f5e627d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f5e627d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f5e627d7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f5e627d7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f7d789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f7d789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faa425d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faa425d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www.youtube.com/watch?v=wZoGewQ54oQ" TargetMode="Externa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7.jpg"/><Relationship Id="rId5"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stackoverflow.com/questions/13210737/get-only-new-emails-imaplib-and-pyth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arduino.cc/en/Tutorial/WebServ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Automation Project Journal</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Oscar Rodgers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Arduino UDP</a:t>
            </a:r>
            <a:endParaRPr/>
          </a:p>
        </p:txBody>
      </p:sp>
      <p:sp>
        <p:nvSpPr>
          <p:cNvPr id="144" name="Google Shape;144;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On the receiving end of the Python message the arduino reads the UDP packet and is able to save the </a:t>
            </a:r>
            <a:r>
              <a:rPr lang="en-GB" sz="1400"/>
              <a:t>received</a:t>
            </a:r>
            <a:r>
              <a:rPr lang="en-GB" sz="1400"/>
              <a:t> string.</a:t>
            </a:r>
            <a:endParaRPr sz="1400"/>
          </a:p>
          <a:p>
            <a:pPr indent="0" lvl="0" marL="0" rtl="0" algn="l">
              <a:spcBef>
                <a:spcPts val="1600"/>
              </a:spcBef>
              <a:spcAft>
                <a:spcPts val="0"/>
              </a:spcAft>
              <a:buNone/>
            </a:pPr>
            <a:r>
              <a:rPr lang="en-GB" sz="1400"/>
              <a:t>The other component I got to work was writing to SD card, this was done by following the inbuilt example which is quite simple and writes a line to the </a:t>
            </a:r>
            <a:r>
              <a:rPr i="1" lang="en-GB" sz="1400"/>
              <a:t>datalog.txt</a:t>
            </a:r>
            <a:r>
              <a:rPr lang="en-GB" sz="1400"/>
              <a:t> file on the </a:t>
            </a:r>
            <a:r>
              <a:rPr lang="en-GB" sz="1400"/>
              <a:t>microSD</a:t>
            </a:r>
            <a:r>
              <a:rPr lang="en-GB" sz="1400"/>
              <a:t> </a:t>
            </a:r>
            <a:r>
              <a:rPr lang="en-GB" sz="1400"/>
              <a:t>situated</a:t>
            </a:r>
            <a:r>
              <a:rPr lang="en-GB" sz="1400"/>
              <a:t> in the </a:t>
            </a:r>
            <a:r>
              <a:rPr lang="en-GB" sz="1400"/>
              <a:t>ethernet</a:t>
            </a:r>
            <a:r>
              <a:rPr lang="en-GB" sz="1400"/>
              <a:t> shield.</a:t>
            </a:r>
            <a:endParaRPr sz="1400"/>
          </a:p>
          <a:p>
            <a:pPr indent="0" lvl="0" marL="0" rtl="0" algn="l">
              <a:spcBef>
                <a:spcPts val="1600"/>
              </a:spcBef>
              <a:spcAft>
                <a:spcPts val="1600"/>
              </a:spcAft>
              <a:buNone/>
            </a:pPr>
            <a:r>
              <a:rPr lang="en-GB" sz="1400"/>
              <a:t>This worked without issues.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Class Update (Aug 19)</a:t>
            </a:r>
            <a:endParaRPr/>
          </a:p>
        </p:txBody>
      </p:sp>
      <p:sp>
        <p:nvSpPr>
          <p:cNvPr id="150" name="Google Shape;150;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 finally got around to implementing my library into my arduino code. My issue was is that I was trying to use an object from another class within my library (specifically the lcd object from the lcd library I am using)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SD card logging successful	</a:t>
            </a:r>
            <a:endParaRPr/>
          </a:p>
        </p:txBody>
      </p:sp>
      <p:sp>
        <p:nvSpPr>
          <p:cNvPr id="156" name="Google Shape;156;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have no established the SD card to be written to, now when a new amount of emails is given from Python, two lines will be written to the SD card. The lines look like:</a:t>
            </a:r>
            <a:endParaRPr/>
          </a:p>
          <a:p>
            <a:pPr indent="0" lvl="0" marL="0" rtl="0" algn="l">
              <a:spcBef>
                <a:spcPts val="1600"/>
              </a:spcBef>
              <a:spcAft>
                <a:spcPts val="0"/>
              </a:spcAft>
              <a:buNone/>
            </a:pPr>
            <a:r>
              <a:rPr i="1" lang="en-GB"/>
              <a:t>Email count changed to: 3</a:t>
            </a:r>
            <a:endParaRPr i="1"/>
          </a:p>
          <a:p>
            <a:pPr indent="0" lvl="0" marL="0" rtl="0" algn="l">
              <a:spcBef>
                <a:spcPts val="1600"/>
              </a:spcBef>
              <a:spcAft>
                <a:spcPts val="0"/>
              </a:spcAft>
              <a:buNone/>
            </a:pPr>
            <a:r>
              <a:rPr i="1" lang="en-GB"/>
              <a:t>This many milliseconds after startup: 63341</a:t>
            </a:r>
            <a:endParaRPr i="1"/>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1243853" y="0"/>
            <a:ext cx="665629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txBox="1"/>
          <p:nvPr>
            <p:ph idx="4294967295"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67" name="Google Shape;167;p26"/>
          <p:cNvPicPr preferRelativeResize="0"/>
          <p:nvPr/>
        </p:nvPicPr>
        <p:blipFill>
          <a:blip r:embed="rId3">
            <a:alphaModFix/>
          </a:blip>
          <a:stretch>
            <a:fillRect/>
          </a:stretch>
        </p:blipFill>
        <p:spPr>
          <a:xfrm>
            <a:off x="1827994" y="0"/>
            <a:ext cx="5488011"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idx="4294967295"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Fritzing</a:t>
            </a:r>
            <a:endParaRPr/>
          </a:p>
        </p:txBody>
      </p:sp>
      <p:pic>
        <p:nvPicPr>
          <p:cNvPr id="173" name="Google Shape;173;p27"/>
          <p:cNvPicPr preferRelativeResize="0"/>
          <p:nvPr/>
        </p:nvPicPr>
        <p:blipFill>
          <a:blip r:embed="rId3">
            <a:alphaModFix/>
          </a:blip>
          <a:stretch>
            <a:fillRect/>
          </a:stretch>
        </p:blipFill>
        <p:spPr>
          <a:xfrm>
            <a:off x="740093" y="0"/>
            <a:ext cx="766381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Complete!</a:t>
            </a:r>
            <a:endParaRPr/>
          </a:p>
        </p:txBody>
      </p:sp>
      <p:sp>
        <p:nvSpPr>
          <p:cNvPr id="179" name="Google Shape;179;p2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project is now complete. I can now receive an email and be told that I have X emails remaining, I also </a:t>
            </a:r>
            <a:r>
              <a:rPr lang="en-GB"/>
              <a:t>receive</a:t>
            </a:r>
            <a:r>
              <a:rPr lang="en-GB"/>
              <a:t> a flash of the LED, although it is hard to see in the video. Additionally the SD card is written to and the log looks like:</a:t>
            </a:r>
            <a:endParaRPr/>
          </a:p>
          <a:p>
            <a:pPr indent="0" lvl="0" marL="0" rtl="0" algn="l">
              <a:spcBef>
                <a:spcPts val="1600"/>
              </a:spcBef>
              <a:spcAft>
                <a:spcPts val="1600"/>
              </a:spcAft>
              <a:buNone/>
            </a:pPr>
            <a:r>
              <a:t/>
            </a:r>
            <a:endParaRPr/>
          </a:p>
        </p:txBody>
      </p:sp>
      <p:pic>
        <p:nvPicPr>
          <p:cNvPr id="180" name="Google Shape;180;p28"/>
          <p:cNvPicPr preferRelativeResize="0"/>
          <p:nvPr/>
        </p:nvPicPr>
        <p:blipFill>
          <a:blip r:embed="rId3">
            <a:alphaModFix/>
          </a:blip>
          <a:stretch>
            <a:fillRect/>
          </a:stretch>
        </p:blipFill>
        <p:spPr>
          <a:xfrm>
            <a:off x="686813" y="3345600"/>
            <a:ext cx="2981325" cy="83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29" title="Arduino Final working product">
            <a:hlinkClick r:id="rId3"/>
          </p:cNvPr>
          <p:cNvPicPr preferRelativeResize="0"/>
          <p:nvPr/>
        </p:nvPicPr>
        <p:blipFill>
          <a:blip r:embed="rId4">
            <a:alphaModFix/>
          </a:blip>
          <a:stretch>
            <a:fillRect/>
          </a:stretch>
        </p:blipFill>
        <p:spPr>
          <a:xfrm>
            <a:off x="1448725" y="738725"/>
            <a:ext cx="5873033" cy="4404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Housing</a:t>
            </a:r>
            <a:endParaRPr/>
          </a:p>
        </p:txBody>
      </p:sp>
      <p:pic>
        <p:nvPicPr>
          <p:cNvPr id="191" name="Google Shape;191;p30"/>
          <p:cNvPicPr preferRelativeResize="0"/>
          <p:nvPr/>
        </p:nvPicPr>
        <p:blipFill>
          <a:blip r:embed="rId3">
            <a:alphaModFix/>
          </a:blip>
          <a:stretch>
            <a:fillRect/>
          </a:stretch>
        </p:blipFill>
        <p:spPr>
          <a:xfrm>
            <a:off x="5930999" y="715263"/>
            <a:ext cx="3060603" cy="2295452"/>
          </a:xfrm>
          <a:prstGeom prst="rect">
            <a:avLst/>
          </a:prstGeom>
          <a:noFill/>
          <a:ln>
            <a:noFill/>
          </a:ln>
        </p:spPr>
      </p:pic>
      <p:pic>
        <p:nvPicPr>
          <p:cNvPr id="192" name="Google Shape;192;p30"/>
          <p:cNvPicPr preferRelativeResize="0"/>
          <p:nvPr/>
        </p:nvPicPr>
        <p:blipFill>
          <a:blip r:embed="rId4">
            <a:alphaModFix/>
          </a:blip>
          <a:stretch>
            <a:fillRect/>
          </a:stretch>
        </p:blipFill>
        <p:spPr>
          <a:xfrm>
            <a:off x="5931000" y="3010725"/>
            <a:ext cx="2843689" cy="2132774"/>
          </a:xfrm>
          <a:prstGeom prst="rect">
            <a:avLst/>
          </a:prstGeom>
          <a:noFill/>
          <a:ln>
            <a:noFill/>
          </a:ln>
        </p:spPr>
      </p:pic>
      <p:pic>
        <p:nvPicPr>
          <p:cNvPr id="193" name="Google Shape;193;p30"/>
          <p:cNvPicPr preferRelativeResize="0"/>
          <p:nvPr/>
        </p:nvPicPr>
        <p:blipFill>
          <a:blip r:embed="rId5">
            <a:alphaModFix/>
          </a:blip>
          <a:stretch>
            <a:fillRect/>
          </a:stretch>
        </p:blipFill>
        <p:spPr>
          <a:xfrm>
            <a:off x="152400" y="771450"/>
            <a:ext cx="5626199" cy="42196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1"/>
          <p:cNvPicPr preferRelativeResize="0"/>
          <p:nvPr/>
        </p:nvPicPr>
        <p:blipFill>
          <a:blip r:embed="rId3">
            <a:alphaModFix/>
          </a:blip>
          <a:stretch>
            <a:fillRect/>
          </a:stretch>
        </p:blipFill>
        <p:spPr>
          <a:xfrm>
            <a:off x="2895925" y="-43225"/>
            <a:ext cx="6248074" cy="5143500"/>
          </a:xfrm>
          <a:prstGeom prst="rect">
            <a:avLst/>
          </a:prstGeom>
          <a:noFill/>
          <a:ln>
            <a:noFill/>
          </a:ln>
        </p:spPr>
      </p:pic>
      <p:pic>
        <p:nvPicPr>
          <p:cNvPr id="200" name="Google Shape;200;p31"/>
          <p:cNvPicPr preferRelativeResize="0"/>
          <p:nvPr/>
        </p:nvPicPr>
        <p:blipFill rotWithShape="1">
          <a:blip r:embed="rId4">
            <a:alphaModFix/>
          </a:blip>
          <a:srcRect b="0" l="25715" r="32058" t="0"/>
          <a:stretch/>
        </p:blipFill>
        <p:spPr>
          <a:xfrm>
            <a:off x="0" y="0"/>
            <a:ext cx="2895923"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Initial Plan (July 29)</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Today I received the </a:t>
            </a:r>
            <a:r>
              <a:rPr lang="en-GB" sz="1100"/>
              <a:t>assignment</a:t>
            </a:r>
            <a:r>
              <a:rPr lang="en-GB" sz="1100"/>
              <a:t>, to create an automated process with arduino. </a:t>
            </a:r>
            <a:endParaRPr sz="1100"/>
          </a:p>
          <a:p>
            <a:pPr indent="0" lvl="0" marL="0" rtl="0" algn="l">
              <a:spcBef>
                <a:spcPts val="1600"/>
              </a:spcBef>
              <a:spcAft>
                <a:spcPts val="0"/>
              </a:spcAft>
              <a:buNone/>
            </a:pPr>
            <a:r>
              <a:rPr lang="en-GB" sz="1100"/>
              <a:t>My current and first plan is to have a device that automatically notifies me when I have </a:t>
            </a:r>
            <a:r>
              <a:rPr lang="en-GB" sz="1100"/>
              <a:t>received</a:t>
            </a:r>
            <a:r>
              <a:rPr lang="en-GB" sz="1100"/>
              <a:t> a new email (From various different email accounts) or even a message on twitter/facebook.</a:t>
            </a:r>
            <a:endParaRPr sz="1100"/>
          </a:p>
          <a:p>
            <a:pPr indent="0" lvl="0" marL="0" rtl="0" algn="l">
              <a:spcBef>
                <a:spcPts val="1600"/>
              </a:spcBef>
              <a:spcAft>
                <a:spcPts val="0"/>
              </a:spcAft>
              <a:buNone/>
            </a:pPr>
            <a:r>
              <a:rPr lang="en-GB" sz="1100"/>
              <a:t> The idea is that when I have an unread email/message there will be a light green light on and an lcd screen telling me I have an email/message. When I read the email/message the light turns off and another red light turns on and the lcd screen says I have no new messages. </a:t>
            </a:r>
            <a:endParaRPr sz="1100"/>
          </a:p>
          <a:p>
            <a:pPr indent="0" lvl="0" marL="0" rtl="0" algn="l">
              <a:spcBef>
                <a:spcPts val="1600"/>
              </a:spcBef>
              <a:spcAft>
                <a:spcPts val="1600"/>
              </a:spcAft>
              <a:buNone/>
            </a:pPr>
            <a:r>
              <a:rPr lang="en-GB" sz="1100"/>
              <a:t>An extension that I may apply to this is as a general notification machine, i.e. if there is a particular celebrity or page I follow I can have the device notify when they have posted, this means that the code will need flexibility and modularity, thus the use of libraries. I am currently planning to use an ethernet or internet shield and have a python script do the email scraping for me. </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 name="Google Shape;206;p32"/>
          <p:cNvPicPr preferRelativeResize="0"/>
          <p:nvPr/>
        </p:nvPicPr>
        <p:blipFill>
          <a:blip r:embed="rId3">
            <a:alphaModFix/>
          </a:blip>
          <a:stretch>
            <a:fillRect/>
          </a:stretch>
        </p:blipFill>
        <p:spPr>
          <a:xfrm>
            <a:off x="1143000" y="16350"/>
            <a:ext cx="685799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General outline of device</a:t>
            </a:r>
            <a:endParaRPr/>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81" name="Google Shape;81;p15"/>
          <p:cNvGrpSpPr/>
          <p:nvPr/>
        </p:nvGrpSpPr>
        <p:grpSpPr>
          <a:xfrm>
            <a:off x="363400" y="1919214"/>
            <a:ext cx="1503270" cy="2131040"/>
            <a:chOff x="0" y="1189989"/>
            <a:chExt cx="2214600" cy="3217636"/>
          </a:xfrm>
        </p:grpSpPr>
        <p:sp>
          <p:nvSpPr>
            <p:cNvPr id="82" name="Google Shape;82;p15"/>
            <p:cNvSpPr/>
            <p:nvPr/>
          </p:nvSpPr>
          <p:spPr>
            <a:xfrm>
              <a:off x="0" y="1189989"/>
              <a:ext cx="2214600" cy="669000"/>
            </a:xfrm>
            <a:prstGeom prst="homePlate">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Receive</a:t>
              </a:r>
              <a:r>
                <a:rPr lang="en-GB">
                  <a:solidFill>
                    <a:srgbClr val="FFFFFF"/>
                  </a:solidFill>
                  <a:latin typeface="Roboto"/>
                  <a:ea typeface="Roboto"/>
                  <a:cs typeface="Roboto"/>
                  <a:sym typeface="Roboto"/>
                </a:rPr>
                <a:t> a Message</a:t>
              </a:r>
              <a:endParaRPr>
                <a:solidFill>
                  <a:srgbClr val="FFFFFF"/>
                </a:solidFill>
                <a:latin typeface="Roboto"/>
                <a:ea typeface="Roboto"/>
                <a:cs typeface="Roboto"/>
                <a:sym typeface="Roboto"/>
              </a:endParaRPr>
            </a:p>
          </p:txBody>
        </p:sp>
        <p:sp>
          <p:nvSpPr>
            <p:cNvPr id="83" name="Google Shape;83;p15"/>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This will be an email or tweet.</a:t>
              </a:r>
              <a:endParaRPr sz="1100">
                <a:latin typeface="Roboto"/>
                <a:ea typeface="Roboto"/>
                <a:cs typeface="Roboto"/>
                <a:sym typeface="Roboto"/>
              </a:endParaRPr>
            </a:p>
          </p:txBody>
        </p:sp>
      </p:grpSp>
      <p:grpSp>
        <p:nvGrpSpPr>
          <p:cNvPr id="84" name="Google Shape;84;p15"/>
          <p:cNvGrpSpPr/>
          <p:nvPr/>
        </p:nvGrpSpPr>
        <p:grpSpPr>
          <a:xfrm>
            <a:off x="1611255" y="1919072"/>
            <a:ext cx="1401043" cy="2131182"/>
            <a:chOff x="1838325" y="1189775"/>
            <a:chExt cx="2064000" cy="3217850"/>
          </a:xfrm>
        </p:grpSpPr>
        <p:sp>
          <p:nvSpPr>
            <p:cNvPr id="85" name="Google Shape;85;p15"/>
            <p:cNvSpPr/>
            <p:nvPr/>
          </p:nvSpPr>
          <p:spPr>
            <a:xfrm>
              <a:off x="1838325" y="1189775"/>
              <a:ext cx="2064000" cy="669000"/>
            </a:xfrm>
            <a:prstGeom prst="chevron">
              <a:avLst>
                <a:gd fmla="val 50000" name="adj"/>
              </a:avLst>
            </a:prstGeom>
            <a:solidFill>
              <a:srgbClr val="0C58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Python Finds the message</a:t>
              </a:r>
              <a:endParaRPr sz="1000">
                <a:solidFill>
                  <a:srgbClr val="FFFFFF"/>
                </a:solidFill>
                <a:latin typeface="Roboto"/>
                <a:ea typeface="Roboto"/>
                <a:cs typeface="Roboto"/>
                <a:sym typeface="Roboto"/>
              </a:endParaRPr>
            </a:p>
          </p:txBody>
        </p:sp>
        <p:sp>
          <p:nvSpPr>
            <p:cNvPr id="86" name="Google Shape;86;p15"/>
            <p:cNvSpPr txBox="1"/>
            <p:nvPr/>
          </p:nvSpPr>
          <p:spPr>
            <a:xfrm>
              <a:off x="20172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Using IMAP and a twitter API key python will regularly check for updates.</a:t>
              </a:r>
              <a:endParaRPr sz="1100">
                <a:latin typeface="Roboto"/>
                <a:ea typeface="Roboto"/>
                <a:cs typeface="Roboto"/>
                <a:sym typeface="Roboto"/>
              </a:endParaRPr>
            </a:p>
          </p:txBody>
        </p:sp>
      </p:grpSp>
      <p:grpSp>
        <p:nvGrpSpPr>
          <p:cNvPr id="87" name="Google Shape;87;p15"/>
          <p:cNvGrpSpPr/>
          <p:nvPr/>
        </p:nvGrpSpPr>
        <p:grpSpPr>
          <a:xfrm>
            <a:off x="2750575" y="1919075"/>
            <a:ext cx="1503270" cy="2131179"/>
            <a:chOff x="3516758" y="1189779"/>
            <a:chExt cx="2214600" cy="3217846"/>
          </a:xfrm>
        </p:grpSpPr>
        <p:sp>
          <p:nvSpPr>
            <p:cNvPr id="88" name="Google Shape;88;p15"/>
            <p:cNvSpPr/>
            <p:nvPr/>
          </p:nvSpPr>
          <p:spPr>
            <a:xfrm>
              <a:off x="3516758" y="1189779"/>
              <a:ext cx="2214600" cy="669000"/>
            </a:xfrm>
            <a:prstGeom prst="chevron">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The information is sent to a simple web server</a:t>
              </a:r>
              <a:endParaRPr sz="800">
                <a:solidFill>
                  <a:srgbClr val="FFFFFF"/>
                </a:solidFill>
                <a:latin typeface="Roboto"/>
                <a:ea typeface="Roboto"/>
                <a:cs typeface="Roboto"/>
                <a:sym typeface="Roboto"/>
              </a:endParaRPr>
            </a:p>
          </p:txBody>
        </p:sp>
        <p:sp>
          <p:nvSpPr>
            <p:cNvPr id="89" name="Google Shape;89;p15"/>
            <p:cNvSpPr txBox="1"/>
            <p:nvPr/>
          </p:nvSpPr>
          <p:spPr>
            <a:xfrm>
              <a:off x="37394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Using a python library, an update on the unread emails/tweets will be sent to the arduino webserver.</a:t>
              </a:r>
              <a:endParaRPr sz="1100">
                <a:latin typeface="Roboto"/>
                <a:ea typeface="Roboto"/>
                <a:cs typeface="Roboto"/>
                <a:sym typeface="Roboto"/>
              </a:endParaRPr>
            </a:p>
          </p:txBody>
        </p:sp>
      </p:grpSp>
      <p:grpSp>
        <p:nvGrpSpPr>
          <p:cNvPr id="90" name="Google Shape;90;p15"/>
          <p:cNvGrpSpPr/>
          <p:nvPr/>
        </p:nvGrpSpPr>
        <p:grpSpPr>
          <a:xfrm>
            <a:off x="4994328" y="1919072"/>
            <a:ext cx="1401043" cy="2131182"/>
            <a:chOff x="6874025" y="1189775"/>
            <a:chExt cx="2064000" cy="3217850"/>
          </a:xfrm>
        </p:grpSpPr>
        <p:sp>
          <p:nvSpPr>
            <p:cNvPr id="91" name="Google Shape;91;p15"/>
            <p:cNvSpPr/>
            <p:nvPr/>
          </p:nvSpPr>
          <p:spPr>
            <a:xfrm>
              <a:off x="6874025" y="1189775"/>
              <a:ext cx="2064000" cy="669000"/>
            </a:xfrm>
            <a:prstGeom prst="chevron">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FFFFFF"/>
                  </a:solidFill>
                  <a:latin typeface="Roboto"/>
                  <a:ea typeface="Roboto"/>
                  <a:cs typeface="Roboto"/>
                  <a:sym typeface="Roboto"/>
                </a:rPr>
                <a:t>Arduino Writes the message to a log file</a:t>
              </a:r>
              <a:endParaRPr sz="900">
                <a:solidFill>
                  <a:srgbClr val="FFFFFF"/>
                </a:solidFill>
                <a:latin typeface="Roboto"/>
                <a:ea typeface="Roboto"/>
                <a:cs typeface="Roboto"/>
                <a:sym typeface="Roboto"/>
              </a:endParaRPr>
            </a:p>
          </p:txBody>
        </p:sp>
        <p:sp>
          <p:nvSpPr>
            <p:cNvPr id="92" name="Google Shape;92;p15"/>
            <p:cNvSpPr txBox="1"/>
            <p:nvPr/>
          </p:nvSpPr>
          <p:spPr>
            <a:xfrm>
              <a:off x="71838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This is to assist with debugging and testing but also to demonstrate writing to file</a:t>
              </a:r>
              <a:endParaRPr sz="1100">
                <a:latin typeface="Roboto"/>
                <a:ea typeface="Roboto"/>
                <a:cs typeface="Roboto"/>
                <a:sym typeface="Roboto"/>
              </a:endParaRPr>
            </a:p>
          </p:txBody>
        </p:sp>
      </p:grpSp>
      <p:grpSp>
        <p:nvGrpSpPr>
          <p:cNvPr id="93" name="Google Shape;93;p15"/>
          <p:cNvGrpSpPr/>
          <p:nvPr/>
        </p:nvGrpSpPr>
        <p:grpSpPr>
          <a:xfrm>
            <a:off x="3854844" y="1919072"/>
            <a:ext cx="1401043" cy="2131182"/>
            <a:chOff x="5195350" y="1189775"/>
            <a:chExt cx="2064000" cy="3217850"/>
          </a:xfrm>
        </p:grpSpPr>
        <p:sp>
          <p:nvSpPr>
            <p:cNvPr id="94" name="Google Shape;94;p15"/>
            <p:cNvSpPr/>
            <p:nvPr/>
          </p:nvSpPr>
          <p:spPr>
            <a:xfrm>
              <a:off x="5195350" y="1189775"/>
              <a:ext cx="2064000" cy="669000"/>
            </a:xfrm>
            <a:prstGeom prst="chevron">
              <a:avLst>
                <a:gd fmla="val 50000" name="adj"/>
              </a:avLst>
            </a:prstGeom>
            <a:solidFill>
              <a:srgbClr val="0E6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Roboto"/>
                  <a:ea typeface="Roboto"/>
                  <a:cs typeface="Roboto"/>
                  <a:sym typeface="Roboto"/>
                </a:rPr>
                <a:t>A message is sent to the arduino</a:t>
              </a:r>
              <a:endParaRPr>
                <a:solidFill>
                  <a:srgbClr val="FFFFFF"/>
                </a:solidFill>
                <a:latin typeface="Roboto"/>
                <a:ea typeface="Roboto"/>
                <a:cs typeface="Roboto"/>
                <a:sym typeface="Roboto"/>
              </a:endParaRPr>
            </a:p>
          </p:txBody>
        </p:sp>
        <p:sp>
          <p:nvSpPr>
            <p:cNvPr id="95" name="Google Shape;95;p15"/>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This will be done over the ethernet shield where the arduino retrieves the data off the </a:t>
              </a:r>
              <a:r>
                <a:rPr lang="en-GB" sz="1100">
                  <a:latin typeface="Roboto"/>
                  <a:ea typeface="Roboto"/>
                  <a:cs typeface="Roboto"/>
                  <a:sym typeface="Roboto"/>
                </a:rPr>
                <a:t>web server</a:t>
              </a:r>
              <a:r>
                <a:rPr lang="en-GB" sz="1100">
                  <a:latin typeface="Roboto"/>
                  <a:ea typeface="Roboto"/>
                  <a:cs typeface="Roboto"/>
                  <a:sym typeface="Roboto"/>
                </a:rPr>
                <a:t>.</a:t>
              </a:r>
              <a:endParaRPr sz="1100">
                <a:latin typeface="Roboto"/>
                <a:ea typeface="Roboto"/>
                <a:cs typeface="Roboto"/>
                <a:sym typeface="Roboto"/>
              </a:endParaRPr>
            </a:p>
          </p:txBody>
        </p:sp>
      </p:grpSp>
      <p:grpSp>
        <p:nvGrpSpPr>
          <p:cNvPr id="96" name="Google Shape;96;p15"/>
          <p:cNvGrpSpPr/>
          <p:nvPr/>
        </p:nvGrpSpPr>
        <p:grpSpPr>
          <a:xfrm>
            <a:off x="7292953" y="1919072"/>
            <a:ext cx="1401043" cy="2131182"/>
            <a:chOff x="6874025" y="1189775"/>
            <a:chExt cx="2064000" cy="3217850"/>
          </a:xfrm>
        </p:grpSpPr>
        <p:sp>
          <p:nvSpPr>
            <p:cNvPr id="97" name="Google Shape;97;p15"/>
            <p:cNvSpPr/>
            <p:nvPr/>
          </p:nvSpPr>
          <p:spPr>
            <a:xfrm>
              <a:off x="6874025" y="1189775"/>
              <a:ext cx="2064000" cy="669000"/>
            </a:xfrm>
            <a:prstGeom prst="chevron">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chemeClr val="lt1"/>
                  </a:solidFill>
                  <a:latin typeface="Roboto"/>
                  <a:ea typeface="Roboto"/>
                  <a:cs typeface="Roboto"/>
                  <a:sym typeface="Roboto"/>
                </a:rPr>
                <a:t>The Arduino prints to the LCD</a:t>
              </a:r>
              <a:endParaRPr>
                <a:solidFill>
                  <a:srgbClr val="FFFFFF"/>
                </a:solidFill>
                <a:latin typeface="Roboto"/>
                <a:ea typeface="Roboto"/>
                <a:cs typeface="Roboto"/>
                <a:sym typeface="Roboto"/>
              </a:endParaRPr>
            </a:p>
          </p:txBody>
        </p:sp>
        <p:sp>
          <p:nvSpPr>
            <p:cNvPr id="98" name="Google Shape;98;p15"/>
            <p:cNvSpPr txBox="1"/>
            <p:nvPr/>
          </p:nvSpPr>
          <p:spPr>
            <a:xfrm>
              <a:off x="71838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An LCD screen will print to the user that they have X unread emails and Y unread tweets.</a:t>
              </a:r>
              <a:endParaRPr sz="1100">
                <a:latin typeface="Roboto"/>
                <a:ea typeface="Roboto"/>
                <a:cs typeface="Roboto"/>
                <a:sym typeface="Roboto"/>
              </a:endParaRPr>
            </a:p>
          </p:txBody>
        </p:sp>
      </p:grpSp>
      <p:grpSp>
        <p:nvGrpSpPr>
          <p:cNvPr id="99" name="Google Shape;99;p15"/>
          <p:cNvGrpSpPr/>
          <p:nvPr/>
        </p:nvGrpSpPr>
        <p:grpSpPr>
          <a:xfrm>
            <a:off x="6153469" y="1919072"/>
            <a:ext cx="1401043" cy="2131182"/>
            <a:chOff x="5195350" y="1189775"/>
            <a:chExt cx="2064000" cy="3217850"/>
          </a:xfrm>
        </p:grpSpPr>
        <p:sp>
          <p:nvSpPr>
            <p:cNvPr id="100" name="Google Shape;100;p15"/>
            <p:cNvSpPr/>
            <p:nvPr/>
          </p:nvSpPr>
          <p:spPr>
            <a:xfrm>
              <a:off x="5195350" y="1189775"/>
              <a:ext cx="2064000" cy="669000"/>
            </a:xfrm>
            <a:prstGeom prst="chevron">
              <a:avLst>
                <a:gd fmla="val 50000"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A buzzer is sounded</a:t>
              </a:r>
              <a:endParaRPr sz="1000">
                <a:solidFill>
                  <a:srgbClr val="FFFFFF"/>
                </a:solidFill>
                <a:latin typeface="Roboto"/>
                <a:ea typeface="Roboto"/>
                <a:cs typeface="Roboto"/>
                <a:sym typeface="Roboto"/>
              </a:endParaRPr>
            </a:p>
          </p:txBody>
        </p:sp>
        <p:sp>
          <p:nvSpPr>
            <p:cNvPr id="101" name="Google Shape;101;p15"/>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100">
                  <a:latin typeface="Roboto"/>
                  <a:ea typeface="Roboto"/>
                  <a:cs typeface="Roboto"/>
                  <a:sym typeface="Roboto"/>
                </a:rPr>
                <a:t>This may not be a buzzer but any physical indicator. Potentially a LED or multiple LED’s.</a:t>
              </a:r>
              <a:endParaRPr sz="1100">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Setting Up the Python (Aug 6)</a:t>
            </a:r>
            <a:endParaRPr/>
          </a:p>
        </p:txBody>
      </p:sp>
      <p:sp>
        <p:nvSpPr>
          <p:cNvPr id="107" name="Google Shape;107;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My first step to my project is getting the python to successfully search my inbox for unread emails. I am going to do this using a library called Internet Mail Access Protocol (IMAP for short).</a:t>
            </a:r>
            <a:endParaRPr/>
          </a:p>
          <a:p>
            <a:pPr indent="0" lvl="0" marL="0" rtl="0" algn="l">
              <a:spcBef>
                <a:spcPts val="1600"/>
              </a:spcBef>
              <a:spcAft>
                <a:spcPts val="1600"/>
              </a:spcAft>
              <a:buNone/>
            </a:pPr>
            <a:r>
              <a:rPr lang="en-GB"/>
              <a:t>Setting this up is easy enough, my current challenge is to get it to find unread messages without marking them as read. Then from here I have to get the python to post data to the arduino webserver which I am yet to setup.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Got Python to work (Aug 6)	</a:t>
            </a:r>
            <a:endParaRPr/>
          </a:p>
        </p:txBody>
      </p:sp>
      <p:sp>
        <p:nvSpPr>
          <p:cNvPr id="113" name="Google Shape;113;p17"/>
          <p:cNvSpPr txBox="1"/>
          <p:nvPr>
            <p:ph idx="1" type="body"/>
          </p:nvPr>
        </p:nvSpPr>
        <p:spPr>
          <a:xfrm>
            <a:off x="471900" y="184992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 have no completed the script which allows me to see how many unread emails are in my email box. As seen in the test log it took many tries, this is </a:t>
            </a:r>
            <a:r>
              <a:rPr lang="en-GB" sz="1400"/>
              <a:t>because</a:t>
            </a:r>
            <a:r>
              <a:rPr lang="en-GB" sz="1400"/>
              <a:t> I had many issues:</a:t>
            </a:r>
            <a:endParaRPr sz="1400"/>
          </a:p>
          <a:p>
            <a:pPr indent="-317500" lvl="0" marL="457200" rtl="0" algn="l">
              <a:spcBef>
                <a:spcPts val="1600"/>
              </a:spcBef>
              <a:spcAft>
                <a:spcPts val="0"/>
              </a:spcAft>
              <a:buSzPts val="1400"/>
              <a:buAutoNum type="arabicPeriod"/>
            </a:pPr>
            <a:r>
              <a:rPr lang="en-GB" sz="1400"/>
              <a:t>Python/IMAP would return how many emails are in my inbox, regardless of if they’re read or not. This was fixed by iterating through each email and using a command I found from stack overflow to see if it is unread</a:t>
            </a:r>
            <a:endParaRPr sz="1400"/>
          </a:p>
          <a:p>
            <a:pPr indent="-317500" lvl="0" marL="457200" rtl="0" algn="l">
              <a:spcBef>
                <a:spcPts val="0"/>
              </a:spcBef>
              <a:spcAft>
                <a:spcPts val="0"/>
              </a:spcAft>
              <a:buSzPts val="1400"/>
              <a:buAutoNum type="arabicPeriod"/>
            </a:pPr>
            <a:r>
              <a:rPr lang="en-GB" sz="1400"/>
              <a:t>Then Python/IMAP would keep returning 0 even though I had an unread email. I noticed that after I ran the script the email in my inbox would be marked as read even though I never clicked in it. I then fixed this by setting IMAP to read only mode, meaning that when it fetched all the unread emails it wouldn’t open them as to leave it unread.</a:t>
            </a:r>
            <a:endParaRPr sz="1400"/>
          </a:p>
          <a:p>
            <a:pPr indent="0" lvl="0" marL="0" rtl="0" algn="l">
              <a:spcBef>
                <a:spcPts val="1600"/>
              </a:spcBef>
              <a:spcAft>
                <a:spcPts val="0"/>
              </a:spcAft>
              <a:buNone/>
            </a:pPr>
            <a:r>
              <a:rPr lang="en-GB" sz="1400"/>
              <a:t>My Primary source for this was the following link in addition to IMAP documentation: </a:t>
            </a:r>
            <a:r>
              <a:rPr lang="en-GB" sz="1400" u="sng">
                <a:solidFill>
                  <a:schemeClr val="hlink"/>
                </a:solidFill>
                <a:hlinkClick r:id="rId3"/>
              </a:rPr>
              <a:t>https://stackoverflow.com/questions/13210737/get-only-new-emails-imaplib-and-python</a:t>
            </a:r>
            <a:endParaRPr sz="1400"/>
          </a:p>
          <a:p>
            <a:pPr indent="0" lvl="0" marL="0" rtl="0" algn="l">
              <a:spcBef>
                <a:spcPts val="1600"/>
              </a:spcBef>
              <a:spcAft>
                <a:spcPts val="160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Progress Update:</a:t>
            </a:r>
            <a:endParaRPr/>
          </a:p>
        </p:txBody>
      </p:sp>
      <p:sp>
        <p:nvSpPr>
          <p:cNvPr id="119" name="Google Shape;119;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Completed:</a:t>
            </a:r>
            <a:endParaRPr sz="1200"/>
          </a:p>
          <a:p>
            <a:pPr indent="-304800" lvl="0" marL="457200" rtl="0" algn="l">
              <a:spcBef>
                <a:spcPts val="1600"/>
              </a:spcBef>
              <a:spcAft>
                <a:spcPts val="0"/>
              </a:spcAft>
              <a:buSzPts val="1200"/>
              <a:buChar char="●"/>
            </a:pPr>
            <a:r>
              <a:rPr lang="en-GB" sz="1200"/>
              <a:t>Python Scraper</a:t>
            </a:r>
            <a:endParaRPr sz="1200"/>
          </a:p>
          <a:p>
            <a:pPr indent="0" lvl="0" marL="0" rtl="0" algn="l">
              <a:spcBef>
                <a:spcPts val="1600"/>
              </a:spcBef>
              <a:spcAft>
                <a:spcPts val="0"/>
              </a:spcAft>
              <a:buNone/>
            </a:pPr>
            <a:r>
              <a:rPr lang="en-GB" sz="1200"/>
              <a:t>To be completed:</a:t>
            </a:r>
            <a:endParaRPr sz="1200"/>
          </a:p>
          <a:p>
            <a:pPr indent="-304800" lvl="0" marL="457200" rtl="0" algn="l">
              <a:spcBef>
                <a:spcPts val="1600"/>
              </a:spcBef>
              <a:spcAft>
                <a:spcPts val="0"/>
              </a:spcAft>
              <a:buSzPts val="1200"/>
              <a:buChar char="●"/>
            </a:pPr>
            <a:r>
              <a:rPr lang="en-GB" sz="1200"/>
              <a:t>Python to Arduino Webserver (In progress)</a:t>
            </a:r>
            <a:endParaRPr sz="1200"/>
          </a:p>
          <a:p>
            <a:pPr indent="-304800" lvl="0" marL="457200" rtl="0" algn="l">
              <a:spcBef>
                <a:spcPts val="0"/>
              </a:spcBef>
              <a:spcAft>
                <a:spcPts val="0"/>
              </a:spcAft>
              <a:buSzPts val="1200"/>
              <a:buChar char="●"/>
            </a:pPr>
            <a:r>
              <a:rPr lang="en-GB" sz="1200"/>
              <a:t>Arduino Write to text file</a:t>
            </a:r>
            <a:endParaRPr sz="1200"/>
          </a:p>
          <a:p>
            <a:pPr indent="-304800" lvl="0" marL="457200" rtl="0" algn="l">
              <a:spcBef>
                <a:spcPts val="0"/>
              </a:spcBef>
              <a:spcAft>
                <a:spcPts val="0"/>
              </a:spcAft>
              <a:buSzPts val="1200"/>
              <a:buChar char="●"/>
            </a:pPr>
            <a:r>
              <a:rPr lang="en-GB" sz="1200"/>
              <a:t>Write Library</a:t>
            </a:r>
            <a:endParaRPr sz="1200"/>
          </a:p>
          <a:p>
            <a:pPr indent="-304800" lvl="0" marL="457200" rtl="0" algn="l">
              <a:spcBef>
                <a:spcPts val="0"/>
              </a:spcBef>
              <a:spcAft>
                <a:spcPts val="0"/>
              </a:spcAft>
              <a:buSzPts val="1200"/>
              <a:buChar char="●"/>
            </a:pPr>
            <a:r>
              <a:rPr lang="en-GB" sz="1200"/>
              <a:t>Create UML Diagrams and Fritzing Diagram</a:t>
            </a:r>
            <a:endParaRPr sz="1200"/>
          </a:p>
          <a:p>
            <a:pPr indent="-304800" lvl="0" marL="457200" rtl="0" algn="l">
              <a:spcBef>
                <a:spcPts val="0"/>
              </a:spcBef>
              <a:spcAft>
                <a:spcPts val="0"/>
              </a:spcAft>
              <a:buSzPts val="1200"/>
              <a:buChar char="●"/>
            </a:pPr>
            <a:r>
              <a:rPr lang="en-GB" sz="1200"/>
              <a:t>Output and user interaction</a:t>
            </a:r>
            <a:endParaRPr sz="1200"/>
          </a:p>
          <a:p>
            <a:pPr indent="-304800" lvl="0" marL="457200" rtl="0" algn="l">
              <a:spcBef>
                <a:spcPts val="0"/>
              </a:spcBef>
              <a:spcAft>
                <a:spcPts val="0"/>
              </a:spcAft>
              <a:buSzPts val="1200"/>
              <a:buChar char="●"/>
            </a:pPr>
            <a:r>
              <a:rPr lang="en-GB" sz="1200"/>
              <a:t>Twitter (extension)</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Creating The library	</a:t>
            </a:r>
            <a:endParaRPr/>
          </a:p>
        </p:txBody>
      </p:sp>
      <p:sp>
        <p:nvSpPr>
          <p:cNvPr id="125" name="Google Shape;125;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While I cannot setup a webserver at school I will focus on making my library which will make a class that will take the data from the webserver and interpret it for the user. At this stage it will involve:</a:t>
            </a:r>
            <a:endParaRPr/>
          </a:p>
          <a:p>
            <a:pPr indent="-342900" lvl="0" marL="457200" rtl="0" algn="l">
              <a:spcBef>
                <a:spcPts val="1600"/>
              </a:spcBef>
              <a:spcAft>
                <a:spcPts val="0"/>
              </a:spcAft>
              <a:buSzPts val="1800"/>
              <a:buChar char="●"/>
            </a:pPr>
            <a:r>
              <a:rPr lang="en-GB"/>
              <a:t>A Boolean to determine if anything needs to be done,</a:t>
            </a:r>
            <a:endParaRPr/>
          </a:p>
          <a:p>
            <a:pPr indent="-342900" lvl="0" marL="457200" rtl="0" algn="l">
              <a:spcBef>
                <a:spcPts val="0"/>
              </a:spcBef>
              <a:spcAft>
                <a:spcPts val="0"/>
              </a:spcAft>
              <a:buSzPts val="1800"/>
              <a:buChar char="●"/>
            </a:pPr>
            <a:r>
              <a:rPr lang="en-GB"/>
              <a:t>A Integer to show how many unread emails there are,</a:t>
            </a:r>
            <a:endParaRPr/>
          </a:p>
          <a:p>
            <a:pPr indent="-342900" lvl="0" marL="457200" rtl="0" algn="l">
              <a:spcBef>
                <a:spcPts val="0"/>
              </a:spcBef>
              <a:spcAft>
                <a:spcPts val="0"/>
              </a:spcAft>
              <a:buSzPts val="1800"/>
              <a:buChar char="●"/>
            </a:pPr>
            <a:r>
              <a:rPr lang="en-GB"/>
              <a:t>Various char’s to store data about the email (sender, time, etc) to store on log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Starting Arduino Code	(Aug 13)</a:t>
            </a:r>
            <a:endParaRPr/>
          </a:p>
        </p:txBody>
      </p:sp>
      <p:sp>
        <p:nvSpPr>
          <p:cNvPr id="131" name="Google Shape;131;p2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am currently starting by trying to </a:t>
            </a:r>
            <a:r>
              <a:rPr lang="en-GB"/>
              <a:t>set up the arduino with the ethernet shield so that I can have a web server running on the arduino where I can send the data collected by python.</a:t>
            </a:r>
            <a:endParaRPr/>
          </a:p>
          <a:p>
            <a:pPr indent="0" lvl="0" marL="0" rtl="0" algn="l">
              <a:spcBef>
                <a:spcPts val="1600"/>
              </a:spcBef>
              <a:spcAft>
                <a:spcPts val="0"/>
              </a:spcAft>
              <a:buNone/>
            </a:pPr>
            <a:r>
              <a:rPr lang="en-GB"/>
              <a:t>To do this I am using the Arduino tutorial on setting up an arduino webserver:</a:t>
            </a:r>
            <a:endParaRPr/>
          </a:p>
          <a:p>
            <a:pPr indent="0" lvl="0" marL="0" rtl="0" algn="l">
              <a:spcBef>
                <a:spcPts val="1600"/>
              </a:spcBef>
              <a:spcAft>
                <a:spcPts val="0"/>
              </a:spcAft>
              <a:buNone/>
            </a:pPr>
            <a:r>
              <a:rPr lang="en-GB" u="sng">
                <a:solidFill>
                  <a:schemeClr val="hlink"/>
                </a:solidFill>
                <a:hlinkClick r:id="rId3"/>
              </a:rPr>
              <a:t>https://www.arduino.cc/en/Tutorial/WebServer</a:t>
            </a:r>
            <a:endParaRPr/>
          </a:p>
          <a:p>
            <a:pPr indent="0" lvl="0" marL="0" rtl="0" algn="l">
              <a:spcBef>
                <a:spcPts val="1600"/>
              </a:spcBef>
              <a:spcAft>
                <a:spcPts val="1600"/>
              </a:spcAft>
              <a:buNone/>
            </a:pPr>
            <a:r>
              <a:rPr lang="en-GB"/>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Now using UDP (August 16)</a:t>
            </a:r>
            <a:endParaRPr/>
          </a:p>
        </p:txBody>
      </p:sp>
      <p:sp>
        <p:nvSpPr>
          <p:cNvPr id="137" name="Google Shape;137;p2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Following research, I found a MUCH easier way to send data from python to arduino: User Datagram Protocol (UDP). This is much easier to implement as the Ethernet shield I am using is compatible with UDP </a:t>
            </a:r>
            <a:r>
              <a:rPr lang="en-GB" sz="1200"/>
              <a:t>receiving</a:t>
            </a:r>
            <a:r>
              <a:rPr lang="en-GB" sz="1200"/>
              <a:t> and sending. </a:t>
            </a:r>
            <a:endParaRPr sz="1200"/>
          </a:p>
          <a:p>
            <a:pPr indent="0" lvl="0" marL="0" rtl="0" algn="l">
              <a:spcBef>
                <a:spcPts val="1600"/>
              </a:spcBef>
              <a:spcAft>
                <a:spcPts val="0"/>
              </a:spcAft>
              <a:buNone/>
            </a:pPr>
            <a:r>
              <a:rPr lang="en-GB" sz="1200"/>
              <a:t>To implement UDP into my python was very simple. I has to use a common library </a:t>
            </a:r>
            <a:r>
              <a:rPr i="1" lang="en-GB" sz="1200"/>
              <a:t>socket</a:t>
            </a:r>
            <a:r>
              <a:rPr lang="en-GB" sz="1200"/>
              <a:t> which interacts with the various ports on the computer and is able to read and write over these ports. </a:t>
            </a:r>
            <a:endParaRPr sz="1200"/>
          </a:p>
          <a:p>
            <a:pPr indent="0" lvl="0" marL="0" rtl="0" algn="l">
              <a:spcBef>
                <a:spcPts val="1600"/>
              </a:spcBef>
              <a:spcAft>
                <a:spcPts val="0"/>
              </a:spcAft>
              <a:buNone/>
            </a:pPr>
            <a:r>
              <a:rPr lang="en-GB" sz="1200"/>
              <a:t>Now I can easily take my string for the amount of unread emails I have. The following code does this:</a:t>
            </a:r>
            <a:endParaRPr sz="1200"/>
          </a:p>
          <a:p>
            <a:pPr indent="0" lvl="0" marL="0" rtl="0" algn="l">
              <a:spcBef>
                <a:spcPts val="1600"/>
              </a:spcBef>
              <a:spcAft>
                <a:spcPts val="0"/>
              </a:spcAft>
              <a:buNone/>
            </a:pPr>
            <a:r>
              <a:t/>
            </a:r>
            <a:endParaRPr sz="1200"/>
          </a:p>
          <a:p>
            <a:pPr indent="0" lvl="0" marL="0" rtl="0" algn="l">
              <a:spcBef>
                <a:spcPts val="1600"/>
              </a:spcBef>
              <a:spcAft>
                <a:spcPts val="1600"/>
              </a:spcAft>
              <a:buNone/>
            </a:pPr>
            <a:r>
              <a:rPr lang="en-GB" sz="1200"/>
              <a:t>Where the variable n is the integer for how many unread emails I have. Then the sock is a class object for the socket library. The send to function takes the string form of n and sends it to the IP address of the arduino over port 5002. I chose this port because it isn’t a commonly used port and thus is unlikely to be being used by either my computer or the arduino.</a:t>
            </a:r>
            <a:endParaRPr sz="1200"/>
          </a:p>
        </p:txBody>
      </p:sp>
      <p:pic>
        <p:nvPicPr>
          <p:cNvPr id="138" name="Google Shape;138;p21"/>
          <p:cNvPicPr preferRelativeResize="0"/>
          <p:nvPr/>
        </p:nvPicPr>
        <p:blipFill>
          <a:blip r:embed="rId3">
            <a:alphaModFix/>
          </a:blip>
          <a:stretch>
            <a:fillRect/>
          </a:stretch>
        </p:blipFill>
        <p:spPr>
          <a:xfrm>
            <a:off x="567325" y="3584275"/>
            <a:ext cx="4114800" cy="41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